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89" r:id="rId2"/>
    <p:sldId id="279" r:id="rId3"/>
    <p:sldId id="278" r:id="rId4"/>
    <p:sldId id="280" r:id="rId5"/>
    <p:sldId id="281" r:id="rId6"/>
    <p:sldId id="282" r:id="rId7"/>
    <p:sldId id="277" r:id="rId8"/>
    <p:sldId id="296" r:id="rId9"/>
    <p:sldId id="290" r:id="rId10"/>
    <p:sldId id="285" r:id="rId11"/>
    <p:sldId id="291" r:id="rId12"/>
    <p:sldId id="257" r:id="rId13"/>
    <p:sldId id="258" r:id="rId14"/>
    <p:sldId id="286" r:id="rId15"/>
    <p:sldId id="259" r:id="rId16"/>
    <p:sldId id="260" r:id="rId17"/>
    <p:sldId id="261" r:id="rId18"/>
    <p:sldId id="301" r:id="rId19"/>
    <p:sldId id="262" r:id="rId20"/>
    <p:sldId id="293" r:id="rId21"/>
    <p:sldId id="263" r:id="rId22"/>
    <p:sldId id="264" r:id="rId23"/>
    <p:sldId id="265" r:id="rId24"/>
    <p:sldId id="266" r:id="rId25"/>
    <p:sldId id="267" r:id="rId26"/>
    <p:sldId id="268" r:id="rId27"/>
    <p:sldId id="299" r:id="rId28"/>
    <p:sldId id="298" r:id="rId29"/>
    <p:sldId id="294" r:id="rId30"/>
    <p:sldId id="295" r:id="rId31"/>
    <p:sldId id="272" r:id="rId32"/>
    <p:sldId id="284" r:id="rId33"/>
    <p:sldId id="273" r:id="rId34"/>
    <p:sldId id="274" r:id="rId35"/>
    <p:sldId id="275" r:id="rId36"/>
    <p:sldId id="283" r:id="rId37"/>
    <p:sldId id="276" r:id="rId38"/>
    <p:sldId id="297" r:id="rId39"/>
    <p:sldId id="300" r:id="rId40"/>
    <p:sldId id="292" r:id="rId4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0"/>
  </p:normalViewPr>
  <p:slideViewPr>
    <p:cSldViewPr snapToGrid="0">
      <p:cViewPr varScale="1">
        <p:scale>
          <a:sx n="102" d="100"/>
          <a:sy n="102" d="100"/>
        </p:scale>
        <p:origin x="9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5T12:38:24.3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24575,'6'13'0,"2"7"0,-1 7 0,2 4 0,-1-6 0,-1-3 0,-1-1 0,-1 3 0,3 10 0,1 7 0,2 10 0,0 2 0,1-1 0,-1 3 0,1-4 0,0 1 0,1-2 0,-1-5 0,1 1 0,-1 0 0,2 4 0,2 3 0,0 1 0,1 2 0,0 3 0,0 1 0,0 4 0,0-3 0,0 4 0,-1-1 0,0-2 0,-2-3 0,-2-8 0,0-5 0,-1-6 0,-1-5 0,-1-6 0,-2-5 0,-3-9 0,-1-6 0,-2-6 0,-3-2-1696,-29-40 0,21 28 0,-21-28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5T12:38:38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154 1 24575,'-5'8'0,"-4"7"0,-5 4 0,2-2 0,3-3 0,5-9 0,1-1 0,0 3 0,0 4 0,-1 5 0,0 3 0,-2 2 0,-2 3 0,0 1 0,0-3 0,2-4 0,1-5 0,3-6 0,0-1 0,0 0 0,0 1 0,1 1 0,-1 1 0,2-1 0,-1-2 0,-1 1 0,0 4 0,-1 2 0,1 3 0,0-3 0,0-3 0,1-3 0,-1-2 0,2-1 0,0 1 0,0 3 0,-1 4 0,0 3 0,-2 2 0,-1 1 0,0-3 0,2-4 0,12-7 0,16-8 0,15-4 0,9-1 0,1 3 0,0 3 0,-5 3 0,2 0 0,-9-2 0,-6-2 0,-3-1 0,-6 1 0,3 0 0,-4 0 0,-2 0 0,-5 0 0,-2 0 0,4 1 0,7-2 0,2 0 0,-5 1 0,-10 0 0,-16-1 0,-11-3 0,-16-10 0,-11-7 0,-3-5 0,-4-5 0,5 4 0,6 3 0,10 7 0,11 8 0,7 5 0,0-2 0,-4-4 0,-5-7 0,-4-7 0,3 3 0,6 5 0,4 8 0,8 8 0,-1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5T12:38:43.3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162 349 24575,'0'-12'0,"2"-10"0,3-12 0,1-5 0,-5 6 0,-6 17 0,-5 15 0,-2 10 0,5 0 0,3-2 0,2-2 0,-3 0 0,-2 0 0,-6 3 0,-5 4 0,-1 5 0,3 0 0,7-3 0,6-7 0,11-4 0,5-5 0,24-8 0,6-2 0,-3-1 0,-2 5 0,-13 10 0,21 5 0,7 4 0,-4-1 0,3 1 0,46 9 0,-25-3 0,-21-7 0,-54-10 0,0-1 0,-1 0 0,-3 0 0,-2 0 0,-5 1 0,-3-1 0,-1 0 0,0 0 0,2 1 0,-6-4 0,-8-3 0,-11-4 0,-4-1 0,10 3 0,7 8 0,7 10 0,-2 13 0,-3 4 0,5-3 0,12-13 0,12-12 0,10-9 0,2-5 0,-5 2 0,-1 5 0,-5 7 0,2 3 0,0 2 0,0 0 0,0-1 0,-2 1 0,-2-3 0,-8-7 0,-7-7 0,-4-2 0,0 1 0,6 7 0,4 6 0,-5 5 0,-8 7 0,-9 9 0,-2 4 0,1 3 0,9-3 0,7-5 0,5-7 0,6-11 0,2-9 0,2-10 0,5-12 0,1-1 0,-1 4 0,-1 10 0,-9 12 0,-10 7 0,-28 8 0,-11 4 0,5-6 0,18-16 0,31-23 0,9-20 0,0 6 0,4-11 0,0 10 0,-1 13 0,-1 4 0,-10 32 0,-8 14 0,-5 12 0,-2 6 0,0-2 0,3-10 0,3-7 0,2 0 0,2-4 0,1 0 0,0 0 0,0-5 0,0-2 0,15-12 0,16-11 0,13-7 0,1 1 0,-17 13 0,-16 10 0,-15 11 0,-5 7 0,-3 2 0,1-3 0,2-4 0,-5 3 0,-3 4 0,-3 4 0,4-3 0,7-7 0,12-17 0,10-14 0,4-8 0,0-2 0,-10 14 0,-7 12 0,-3 7 0,-1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BF1FA-5EB4-554B-82D0-D1EAA2C1B5A8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D4221-F645-2A4D-91E8-8E38ACE793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8529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D4221-F645-2A4D-91E8-8E38ACE79319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08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5B40B0-95DA-A06E-4429-34BF9FEC9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DAD4B21-3016-F884-D339-BB62A6FD7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C0193E-CCE3-5985-36EE-8FB92DE4F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8D4F-FECD-EC46-83DD-E7E4AF6DD92C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629400-DFF3-AED5-6C97-705CB031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228DBD-471C-55A0-A394-FDDC224EB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B869-D382-2648-AB68-60E4E21E0B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12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696880-2659-8E55-9B3D-D6F669367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1AA85CB-D1B9-F103-16DC-B2A261636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3C4A4A-E8A8-FEA4-289C-FFF305B4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8D4F-FECD-EC46-83DD-E7E4AF6DD92C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157AB1-374E-129A-8B4D-BD03368C1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A5DAD9-63A4-FE89-688A-BFB32EA79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B869-D382-2648-AB68-60E4E21E0B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4552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747864D-675A-E7E3-D93F-BE4E56CC0E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4AEE454-1BA3-0837-947A-0250E8133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CE083D-94AD-1613-FC84-588052C81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8D4F-FECD-EC46-83DD-E7E4AF6DD92C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E73C19-C247-70D7-E40D-06FB575ED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1204B4-E9D1-DC91-0B4C-30C79491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B869-D382-2648-AB68-60E4E21E0B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6540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4D4A74-1369-D316-BDED-6C31266DA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C5BAD2-8871-C4FA-AAAA-6635F79AB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87C675-0B52-92F1-DFCF-A258C5790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8D4F-FECD-EC46-83DD-E7E4AF6DD92C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FDDA94-73DB-CA5F-B57D-61D4BE957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721235-E506-361F-F575-BC57C61C7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B869-D382-2648-AB68-60E4E21E0B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730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EAFE3A-7AC5-62FF-6EEC-570D59914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9B44C6-FB06-6920-BEC3-F01E7CE7B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AC2B18-7F12-E969-35E9-517DA0978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8D4F-FECD-EC46-83DD-E7E4AF6DD92C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257CF3-A86A-B22C-9CE0-BB4BEEF74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BB4016-65FA-3060-BA02-D650B86F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B869-D382-2648-AB68-60E4E21E0B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101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60BFBF-FABA-D5F4-DDF3-EE037A2D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27EC07-A8CD-FC08-24E9-C3165C8B05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EE76980-2FB7-8824-9EE2-474FC9C96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1C0436B-6766-0DC1-5F54-C548E09B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8D4F-FECD-EC46-83DD-E7E4AF6DD92C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610EEAC-8D22-D28B-3C3D-6129932EE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621BB17-941C-6C26-891A-BAEEE6FDE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B869-D382-2648-AB68-60E4E21E0B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9899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53E831-B269-0F1C-BAFD-E6288EAC7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075397D-28CB-C262-8215-1F1D08E7E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7B031DA-2DA9-B25B-889C-07582E0A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3476CE2-3492-9B77-5039-529FF25DDE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5F82CC8-F8F2-7B6A-E260-46C50B5CF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0E5F4A4-539E-C44A-3230-C8988C75C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8D4F-FECD-EC46-83DD-E7E4AF6DD92C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A2FE4EE-E6B6-8DCE-326E-04041001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55B664D-0A66-74D6-8254-DAE85D838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B869-D382-2648-AB68-60E4E21E0B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3262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16130E-15A4-7243-7CB3-4DC9766DE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005E9C-C1BD-2F9B-0C27-99ACCD098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8D4F-FECD-EC46-83DD-E7E4AF6DD92C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1A8CA93-5DFF-F7E0-0E7B-AE64397BD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FE463A-5A18-2A7F-1B1F-59EF554C9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B869-D382-2648-AB68-60E4E21E0B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7666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DB8F318-C20F-C1A5-EE06-2EB3F6334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8D4F-FECD-EC46-83DD-E7E4AF6DD92C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8A390A2-302C-8959-870B-BCA7F43CF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1564BB-89AF-C966-861A-84277A1A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B869-D382-2648-AB68-60E4E21E0B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4964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2EBC9-F4C4-6731-7FCD-1DE44528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78CA69-C1D3-29B7-E238-0806E2D7B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9A8818-A504-5496-4F50-90F8B57CC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AB65E07-9485-AA6C-A355-61C3C8BD2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8D4F-FECD-EC46-83DD-E7E4AF6DD92C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66AD4ED-EE8E-7ECF-FD1F-234736A91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9120B25-B93C-B30B-221C-A561C66AB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B869-D382-2648-AB68-60E4E21E0B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7144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C3D6F-C501-474E-DE0F-9F4860565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856034E-8613-6AC5-9E89-4BE1DB068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D4AA3CA-840A-F42B-32B9-3066D8468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5EA1F0B-9814-1F86-9D08-9B08D1E28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8D4F-FECD-EC46-83DD-E7E4AF6DD92C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2FE6161-8819-51C9-0C90-5EC88AE8B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B3FFBF-871B-0518-BD24-A29B8B99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B869-D382-2648-AB68-60E4E21E0B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7302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9385887-9560-7020-7E11-C3B1FD352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783CAE-0AC5-A4E0-1037-8AA4BFA29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B9B9AD-D50A-3705-028C-A04C10A33C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3D8D4F-FECD-EC46-83DD-E7E4AF6DD92C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5D6FB7-A2E6-9A58-3C7E-BDDE063C1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1C8A1D-E5F0-B58D-9385-73A324E1C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6CB869-D382-2648-AB68-60E4E21E0B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523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5" Type="http://schemas.openxmlformats.org/officeDocument/2006/relationships/customXml" Target="../ink/ink2.xml"/><Relationship Id="rId4" Type="http://schemas.openxmlformats.org/officeDocument/2006/relationships/image" Target="../media/image2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esv-support@tanzsport.de" TargetMode="External"/><Relationship Id="rId2" Type="http://schemas.openxmlformats.org/officeDocument/2006/relationships/hyperlink" Target="mailto:turnieranmeldungen@tanzsport.de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C8F4EF3C-4C6B-48C6-BE58-219E2CB50200}"/>
              </a:ext>
            </a:extLst>
          </p:cNvPr>
          <p:cNvSpPr/>
          <p:nvPr/>
        </p:nvSpPr>
        <p:spPr>
          <a:xfrm>
            <a:off x="2482985" y="0"/>
            <a:ext cx="9709015" cy="23876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BAC6F34-1964-479F-AB1B-AE24D1CE6B7B}"/>
              </a:ext>
            </a:extLst>
          </p:cNvPr>
          <p:cNvSpPr/>
          <p:nvPr/>
        </p:nvSpPr>
        <p:spPr>
          <a:xfrm>
            <a:off x="1344298" y="0"/>
            <a:ext cx="1138687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AC179B6-76DE-46EB-BAE6-0EE52BCEC612}"/>
              </a:ext>
            </a:extLst>
          </p:cNvPr>
          <p:cNvSpPr txBox="1"/>
          <p:nvPr/>
        </p:nvSpPr>
        <p:spPr>
          <a:xfrm>
            <a:off x="2688596" y="383827"/>
            <a:ext cx="6098720" cy="738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de-DE" sz="38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Tanzsportverband</a:t>
            </a:r>
          </a:p>
        </p:txBody>
      </p:sp>
      <p:pic>
        <p:nvPicPr>
          <p:cNvPr id="7" name="Grafik 6" descr="Baden-Wuerttemberg">
            <a:extLst>
              <a:ext uri="{FF2B5EF4-FFF2-40B4-BE49-F238E27FC236}">
                <a16:creationId xmlns:a16="http://schemas.microsoft.com/office/drawing/2014/main" id="{3C96FA0B-3370-42FF-B7CA-58A9A7ACE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043" y="1030288"/>
            <a:ext cx="5000625" cy="7543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Textfeld 165">
            <a:extLst>
              <a:ext uri="{FF2B5EF4-FFF2-40B4-BE49-F238E27FC236}">
                <a16:creationId xmlns:a16="http://schemas.microsoft.com/office/drawing/2014/main" id="{ACC17D08-BEEC-4521-842B-EF0DF7A69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596" y="1707696"/>
            <a:ext cx="430085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>
              <a:lnSpc>
                <a:spcPct val="118000"/>
              </a:lnSpc>
              <a:spcAft>
                <a:spcPts val="600"/>
              </a:spcAft>
            </a:pPr>
            <a:r>
              <a:rPr lang="de-DE" sz="10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Mitglied des deutschen Tanzsportverbandes (DTV)</a:t>
            </a:r>
            <a:br>
              <a:rPr lang="de-DE" sz="10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0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 deutschen Olympischen Sportbund (DOSB)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C52FBEB-9206-4059-BDB1-CB964837A32A}"/>
              </a:ext>
            </a:extLst>
          </p:cNvPr>
          <p:cNvSpPr/>
          <p:nvPr/>
        </p:nvSpPr>
        <p:spPr>
          <a:xfrm>
            <a:off x="0" y="0"/>
            <a:ext cx="1344298" cy="68580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DTV-Logo-TBW-frei">
            <a:extLst>
              <a:ext uri="{FF2B5EF4-FFF2-40B4-BE49-F238E27FC236}">
                <a16:creationId xmlns:a16="http://schemas.microsoft.com/office/drawing/2014/main" id="{CBCB1FC9-4B02-4116-9F63-556319EDE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2" y="653098"/>
            <a:ext cx="2140610" cy="7543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Grafik 12" descr="Unbenannt-1">
            <a:extLst>
              <a:ext uri="{FF2B5EF4-FFF2-40B4-BE49-F238E27FC236}">
                <a16:creationId xmlns:a16="http://schemas.microsoft.com/office/drawing/2014/main" id="{A9F046D0-38EA-46D4-8F14-32B1C8B7D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016" y="2387600"/>
            <a:ext cx="675640" cy="4826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Grafik 13" descr="Unbenannt-1">
            <a:extLst>
              <a:ext uri="{FF2B5EF4-FFF2-40B4-BE49-F238E27FC236}">
                <a16:creationId xmlns:a16="http://schemas.microsoft.com/office/drawing/2014/main" id="{1833FE91-6DD5-4AAF-AD89-1082D6A31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257" y="3746501"/>
            <a:ext cx="675640" cy="4826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Grafik 14" descr="Unbenannt-1">
            <a:extLst>
              <a:ext uri="{FF2B5EF4-FFF2-40B4-BE49-F238E27FC236}">
                <a16:creationId xmlns:a16="http://schemas.microsoft.com/office/drawing/2014/main" id="{370FA412-5C52-4508-AA6A-2143E8CB6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67" y="5302250"/>
            <a:ext cx="675640" cy="4826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656D131C-31AD-40E7-A695-8BF82EA04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7578" y="3173593"/>
            <a:ext cx="7770421" cy="2654118"/>
          </a:xfrm>
        </p:spPr>
        <p:txBody>
          <a:bodyPr/>
          <a:lstStyle/>
          <a:p>
            <a:r>
              <a:rPr lang="de-DE" dirty="0"/>
              <a:t>Prozess Turnieranmeldung</a:t>
            </a:r>
            <a:br>
              <a:rPr lang="de-DE" dirty="0"/>
            </a:br>
            <a:r>
              <a:rPr lang="de-DE" dirty="0"/>
              <a:t>ab 01.08.2024</a:t>
            </a:r>
          </a:p>
        </p:txBody>
      </p:sp>
    </p:spTree>
    <p:extLst>
      <p:ext uri="{BB962C8B-B14F-4D97-AF65-F5344CB8AC3E}">
        <p14:creationId xmlns:p14="http://schemas.microsoft.com/office/powerpoint/2010/main" val="2341908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14AFA533-229E-7433-8E9F-AD793DD59E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DC5C587-A0CE-E0AC-86B0-586D4C30A7D6}"/>
              </a:ext>
            </a:extLst>
          </p:cNvPr>
          <p:cNvSpPr txBox="1"/>
          <p:nvPr/>
        </p:nvSpPr>
        <p:spPr>
          <a:xfrm>
            <a:off x="3620022" y="1816274"/>
            <a:ext cx="261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Sollte ab 01.08. zu sehen sein.</a:t>
            </a:r>
          </a:p>
        </p:txBody>
      </p:sp>
    </p:spTree>
    <p:extLst>
      <p:ext uri="{BB962C8B-B14F-4D97-AF65-F5344CB8AC3E}">
        <p14:creationId xmlns:p14="http://schemas.microsoft.com/office/powerpoint/2010/main" val="3306055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oftware, Webseite, Computersymbol enthält.&#10;&#10;Automatisch generierte Beschreibung">
            <a:extLst>
              <a:ext uri="{FF2B5EF4-FFF2-40B4-BE49-F238E27FC236}">
                <a16:creationId xmlns:a16="http://schemas.microsoft.com/office/drawing/2014/main" id="{5D7CEA56-83BC-1911-C244-915C111A85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8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Screenshot, Text, Software, Webseite enthält.&#10;&#10;Automatisch generierte Beschreibung">
            <a:extLst>
              <a:ext uri="{FF2B5EF4-FFF2-40B4-BE49-F238E27FC236}">
                <a16:creationId xmlns:a16="http://schemas.microsoft.com/office/drawing/2014/main" id="{EF5AB1D5-30C4-7D9E-91B3-2A77B5C11F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24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Screenshot, Software, Computersymbol, Webseite enthält.&#10;&#10;Automatisch generierte Beschreibung">
            <a:extLst>
              <a:ext uri="{FF2B5EF4-FFF2-40B4-BE49-F238E27FC236}">
                <a16:creationId xmlns:a16="http://schemas.microsoft.com/office/drawing/2014/main" id="{1A567BA9-0DA3-30C1-9EB5-D805C2DF43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FAC30-B4C5-BAEE-D10D-4BC8F50D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Bemerkungen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6C0EAD-2459-A349-7CD4-40D72C864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Wunschwertungsrichter unter interne Bemerkungen</a:t>
            </a:r>
          </a:p>
        </p:txBody>
      </p:sp>
    </p:spTree>
    <p:extLst>
      <p:ext uri="{BB962C8B-B14F-4D97-AF65-F5344CB8AC3E}">
        <p14:creationId xmlns:p14="http://schemas.microsoft.com/office/powerpoint/2010/main" val="3964806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oftware, Webseite, Computersymbol enthält.&#10;&#10;Automatisch generierte Beschreibung">
            <a:extLst>
              <a:ext uri="{FF2B5EF4-FFF2-40B4-BE49-F238E27FC236}">
                <a16:creationId xmlns:a16="http://schemas.microsoft.com/office/drawing/2014/main" id="{54E9F79B-D844-CDD5-43CF-F16C1EA39D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80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creenshot, Website, Webseite enthält.&#10;&#10;Automatisch generierte Beschreibung">
            <a:extLst>
              <a:ext uri="{FF2B5EF4-FFF2-40B4-BE49-F238E27FC236}">
                <a16:creationId xmlns:a16="http://schemas.microsoft.com/office/drawing/2014/main" id="{700426EA-9EB0-DCC1-744E-8A1B859BBC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F04962C-3FB2-5057-A7C9-93A7B0E1BC51}"/>
              </a:ext>
            </a:extLst>
          </p:cNvPr>
          <p:cNvSpPr txBox="1"/>
          <p:nvPr/>
        </p:nvSpPr>
        <p:spPr>
          <a:xfrm>
            <a:off x="6096000" y="4108537"/>
            <a:ext cx="303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Mehrere Haken möglich:</a:t>
            </a:r>
          </a:p>
          <a:p>
            <a:r>
              <a:rPr lang="de-DE" dirty="0">
                <a:solidFill>
                  <a:srgbClr val="FF0000"/>
                </a:solidFill>
              </a:rPr>
              <a:t>z.B. offen und TBW für Kombination normales Turnier und LM</a:t>
            </a:r>
          </a:p>
        </p:txBody>
      </p:sp>
    </p:spTree>
    <p:extLst>
      <p:ext uri="{BB962C8B-B14F-4D97-AF65-F5344CB8AC3E}">
        <p14:creationId xmlns:p14="http://schemas.microsoft.com/office/powerpoint/2010/main" val="781167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oftware, Webseite, Website enthält.&#10;&#10;Automatisch generierte Beschreibung">
            <a:extLst>
              <a:ext uri="{FF2B5EF4-FFF2-40B4-BE49-F238E27FC236}">
                <a16:creationId xmlns:a16="http://schemas.microsoft.com/office/drawing/2014/main" id="{FBE6C168-ADB9-8A9F-5BA6-1CBFFCC375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84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50A7E3-614A-6594-B29D-9C28A98CC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Eingabe einzelne Turniere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A083A8-3963-5BC6-7C9F-50107DA68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Leider ist das Hochladen einer Datei mit den Startgruppen/-klassen nicht vorgesehen.</a:t>
            </a:r>
          </a:p>
        </p:txBody>
      </p:sp>
    </p:spTree>
    <p:extLst>
      <p:ext uri="{BB962C8B-B14F-4D97-AF65-F5344CB8AC3E}">
        <p14:creationId xmlns:p14="http://schemas.microsoft.com/office/powerpoint/2010/main" val="3104917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oftware, Webseite, Website enthält.&#10;&#10;Automatisch generierte Beschreibung">
            <a:extLst>
              <a:ext uri="{FF2B5EF4-FFF2-40B4-BE49-F238E27FC236}">
                <a16:creationId xmlns:a16="http://schemas.microsoft.com/office/drawing/2014/main" id="{EC130458-4414-3003-5035-0F9AC36C87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46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061EC24C-6878-F068-DB03-13ECF7ECB6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10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0617EC1E-A420-2A39-7C57-393B6DC687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-3008" y="1282"/>
            <a:ext cx="12191980" cy="685671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6A9C4A4-5500-BEEE-5C02-A3A0A0D5F22A}"/>
              </a:ext>
            </a:extLst>
          </p:cNvPr>
          <p:cNvSpPr txBox="1"/>
          <p:nvPr/>
        </p:nvSpPr>
        <p:spPr>
          <a:xfrm>
            <a:off x="10272713" y="1428750"/>
            <a:ext cx="19162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Kann für jedes Turnier bzw. Klasse einzeln ausgewählt werden: z.B. 1 Turnier LM, anderes Turnier offen</a:t>
            </a:r>
          </a:p>
        </p:txBody>
      </p:sp>
    </p:spTree>
    <p:extLst>
      <p:ext uri="{BB962C8B-B14F-4D97-AF65-F5344CB8AC3E}">
        <p14:creationId xmlns:p14="http://schemas.microsoft.com/office/powerpoint/2010/main" val="3279362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oftware, Webseite, Screenshot enthält.&#10;&#10;Automatisch generierte Beschreibung">
            <a:extLst>
              <a:ext uri="{FF2B5EF4-FFF2-40B4-BE49-F238E27FC236}">
                <a16:creationId xmlns:a16="http://schemas.microsoft.com/office/drawing/2014/main" id="{CAB6D69C-2623-4E7F-D523-0C67F123E1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16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oftware, Webseite, Website enthält.&#10;&#10;Automatisch generierte Beschreibung">
            <a:extLst>
              <a:ext uri="{FF2B5EF4-FFF2-40B4-BE49-F238E27FC236}">
                <a16:creationId xmlns:a16="http://schemas.microsoft.com/office/drawing/2014/main" id="{1D1070F1-C624-21D4-EE34-7165644BB5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18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18128534-E45F-F110-8BBD-0F22E7A7B1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23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5394EC3F-463A-3E3F-CA14-AABB989FE5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0"/>
            <a:ext cx="12191980" cy="722125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CC15F3A-DAFC-653A-4BF7-8F44D59284CC}"/>
              </a:ext>
            </a:extLst>
          </p:cNvPr>
          <p:cNvSpPr txBox="1"/>
          <p:nvPr/>
        </p:nvSpPr>
        <p:spPr>
          <a:xfrm>
            <a:off x="112734" y="4534422"/>
            <a:ext cx="14905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Für die Klassen in denen Einzeltänze möglich sind.</a:t>
            </a:r>
          </a:p>
        </p:txBody>
      </p:sp>
    </p:spTree>
    <p:extLst>
      <p:ext uri="{BB962C8B-B14F-4D97-AF65-F5344CB8AC3E}">
        <p14:creationId xmlns:p14="http://schemas.microsoft.com/office/powerpoint/2010/main" val="4063022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oftware, Screenshot, Webseite enthält.&#10;&#10;Automatisch generierte Beschreibung">
            <a:extLst>
              <a:ext uri="{FF2B5EF4-FFF2-40B4-BE49-F238E27FC236}">
                <a16:creationId xmlns:a16="http://schemas.microsoft.com/office/drawing/2014/main" id="{A2A41478-6663-CB46-65AA-F8B5A070FF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76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oftware, Screenshot, Webseite enthält.&#10;&#10;Automatisch generierte Beschreibung">
            <a:extLst>
              <a:ext uri="{FF2B5EF4-FFF2-40B4-BE49-F238E27FC236}">
                <a16:creationId xmlns:a16="http://schemas.microsoft.com/office/drawing/2014/main" id="{C38C0BA5-AE41-D482-773C-501A0DEF3C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26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Screenshot, Software, Computersymbol, Multimedia-Software enthält.&#10;&#10;Automatisch generierte Beschreibung">
            <a:extLst>
              <a:ext uri="{FF2B5EF4-FFF2-40B4-BE49-F238E27FC236}">
                <a16:creationId xmlns:a16="http://schemas.microsoft.com/office/drawing/2014/main" id="{1CEBD092-5373-721E-4842-452A2E7D1D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C1B8593-AA3A-40D9-C84E-6720C9B6111A}"/>
              </a:ext>
            </a:extLst>
          </p:cNvPr>
          <p:cNvSpPr txBox="1"/>
          <p:nvPr/>
        </p:nvSpPr>
        <p:spPr>
          <a:xfrm>
            <a:off x="7972425" y="3429000"/>
            <a:ext cx="3228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Daten bleiben stehen: Erleichterung bei mehreren Startklassen in einer Startgruppe</a:t>
            </a:r>
          </a:p>
        </p:txBody>
      </p:sp>
    </p:spTree>
    <p:extLst>
      <p:ext uri="{BB962C8B-B14F-4D97-AF65-F5344CB8AC3E}">
        <p14:creationId xmlns:p14="http://schemas.microsoft.com/office/powerpoint/2010/main" val="738357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Screenshot, Software, Text, Computersymbol enthält.&#10;&#10;Automatisch generierte Beschreibung">
            <a:extLst>
              <a:ext uri="{FF2B5EF4-FFF2-40B4-BE49-F238E27FC236}">
                <a16:creationId xmlns:a16="http://schemas.microsoft.com/office/drawing/2014/main" id="{5DED89CC-E511-DE0B-5DFD-A3E0DB5E4B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9E05E4C-7981-8901-A4A1-815E66333D24}"/>
              </a:ext>
            </a:extLst>
          </p:cNvPr>
          <p:cNvSpPr txBox="1"/>
          <p:nvPr/>
        </p:nvSpPr>
        <p:spPr>
          <a:xfrm>
            <a:off x="8404964" y="3429000"/>
            <a:ext cx="2217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z.B. musste hier nur von D auf  C geändert werden</a:t>
            </a:r>
          </a:p>
        </p:txBody>
      </p:sp>
    </p:spTree>
    <p:extLst>
      <p:ext uri="{BB962C8B-B14F-4D97-AF65-F5344CB8AC3E}">
        <p14:creationId xmlns:p14="http://schemas.microsoft.com/office/powerpoint/2010/main" val="3954044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Software, Text, Screenshot, Computersymbol enthält.&#10;&#10;Automatisch generierte Beschreibung">
            <a:extLst>
              <a:ext uri="{FF2B5EF4-FFF2-40B4-BE49-F238E27FC236}">
                <a16:creationId xmlns:a16="http://schemas.microsoft.com/office/drawing/2014/main" id="{88CB1B25-DFE7-2451-6487-EBCBDEFA93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F3D1F29-F4A9-A7A4-F338-90890905236A}"/>
              </a:ext>
            </a:extLst>
          </p:cNvPr>
          <p:cNvSpPr txBox="1"/>
          <p:nvPr/>
        </p:nvSpPr>
        <p:spPr>
          <a:xfrm>
            <a:off x="10529889" y="1485900"/>
            <a:ext cx="1662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Formation muss hier ausgewählt werden</a:t>
            </a:r>
          </a:p>
        </p:txBody>
      </p:sp>
    </p:spTree>
    <p:extLst>
      <p:ext uri="{BB962C8B-B14F-4D97-AF65-F5344CB8AC3E}">
        <p14:creationId xmlns:p14="http://schemas.microsoft.com/office/powerpoint/2010/main" val="1386059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creenshot, Software enthält.&#10;&#10;Automatisch generierte Beschreibung">
            <a:extLst>
              <a:ext uri="{FF2B5EF4-FFF2-40B4-BE49-F238E27FC236}">
                <a16:creationId xmlns:a16="http://schemas.microsoft.com/office/drawing/2014/main" id="{6F5EBABC-AD6B-886F-62C2-B978F5F507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67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rafik 6" descr="Ein Bild, das Text, Software, Screenshot, Computersymbol enthält.&#10;&#10;Automatisch generierte Beschreibung">
            <a:extLst>
              <a:ext uri="{FF2B5EF4-FFF2-40B4-BE49-F238E27FC236}">
                <a16:creationId xmlns:a16="http://schemas.microsoft.com/office/drawing/2014/main" id="{45575781-FA49-1D55-746C-A32C93B387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364537"/>
            <a:ext cx="12191980" cy="685671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DA7B92C-8683-2DC5-ABC1-2316D26AABC8}"/>
              </a:ext>
            </a:extLst>
          </p:cNvPr>
          <p:cNvSpPr txBox="1"/>
          <p:nvPr/>
        </p:nvSpPr>
        <p:spPr>
          <a:xfrm>
            <a:off x="6976997" y="4809995"/>
            <a:ext cx="2404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DTV führt Masters </a:t>
            </a:r>
            <a:r>
              <a:rPr lang="de-DE">
                <a:solidFill>
                  <a:srgbClr val="FF0000"/>
                </a:solidFill>
              </a:rPr>
              <a:t>evtl. schon </a:t>
            </a:r>
            <a:r>
              <a:rPr lang="de-DE" dirty="0">
                <a:solidFill>
                  <a:srgbClr val="FF0000"/>
                </a:solidFill>
              </a:rPr>
              <a:t>wieder unter Senioren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79A56078-6752-B6BA-6D5A-07C2FEB114EA}"/>
                  </a:ext>
                </a:extLst>
              </p14:cNvPr>
              <p14:cNvContentPartPr/>
              <p14:nvPr/>
            </p14:nvContentPartPr>
            <p14:xfrm>
              <a:off x="6739363" y="4716473"/>
              <a:ext cx="164160" cy="61920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79A56078-6752-B6BA-6D5A-07C2FEB114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30723" y="4707473"/>
                <a:ext cx="18180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EE896D0E-4E3B-1C2B-8960-3894280FD201}"/>
                  </a:ext>
                </a:extLst>
              </p14:cNvPr>
              <p14:cNvContentPartPr/>
              <p14:nvPr/>
            </p14:nvContentPartPr>
            <p14:xfrm>
              <a:off x="6696523" y="4727993"/>
              <a:ext cx="235800" cy="18252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EE896D0E-4E3B-1C2B-8960-3894280FD2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87523" y="4719353"/>
                <a:ext cx="25344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8F3B9B67-B610-0C51-5643-D25BEF06ADB0}"/>
                  </a:ext>
                </a:extLst>
              </p14:cNvPr>
              <p14:cNvContentPartPr/>
              <p14:nvPr/>
            </p14:nvContentPartPr>
            <p14:xfrm>
              <a:off x="6712003" y="4745633"/>
              <a:ext cx="242280" cy="15156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8F3B9B67-B610-0C51-5643-D25BEF06ADB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03003" y="4736993"/>
                <a:ext cx="259920" cy="16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6901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oftware, Webseite, Website enthält.&#10;&#10;Automatisch generierte Beschreibung">
            <a:extLst>
              <a:ext uri="{FF2B5EF4-FFF2-40B4-BE49-F238E27FC236}">
                <a16:creationId xmlns:a16="http://schemas.microsoft.com/office/drawing/2014/main" id="{972A5042-783E-BFBC-FBAE-E58C584B0D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94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oftware, Screenshot enthält.&#10;&#10;Automatisch generierte Beschreibung">
            <a:extLst>
              <a:ext uri="{FF2B5EF4-FFF2-40B4-BE49-F238E27FC236}">
                <a16:creationId xmlns:a16="http://schemas.microsoft.com/office/drawing/2014/main" id="{F894A51A-472B-3C17-6E92-DE72E4748A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18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oftware, Webseite, Website enthält.&#10;&#10;Automatisch generierte Beschreibung">
            <a:extLst>
              <a:ext uri="{FF2B5EF4-FFF2-40B4-BE49-F238E27FC236}">
                <a16:creationId xmlns:a16="http://schemas.microsoft.com/office/drawing/2014/main" id="{42DC52C8-7C47-C129-2089-76E4ECD51F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22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0BC081A5-00F1-603B-6BE1-8D78170FBE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3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rafik 6" descr="Ein Bild, das Screenshot, Text, Software, Webseite enthält.&#10;&#10;Automatisch generierte Beschreibung">
            <a:extLst>
              <a:ext uri="{FF2B5EF4-FFF2-40B4-BE49-F238E27FC236}">
                <a16:creationId xmlns:a16="http://schemas.microsoft.com/office/drawing/2014/main" id="{2775631A-44BA-2D77-BD3F-32D2EF0AC7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08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E67867-7C1C-C47A-AE59-EB6E71FFB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Wichtig: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1C75D2-A162-85F4-21C9-4AF00134E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Verband kann Änderung (zur Korrektur zurückgeben) in ESV unter interne Bemerkung anfordern z.B. </a:t>
            </a:r>
            <a:r>
              <a:rPr lang="de-DE"/>
              <a:t>Klassenüberschneidung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8296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9E7B62E-8AA8-BAF5-0BE4-8D958C519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147" y="643466"/>
            <a:ext cx="891370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35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D7A3DE-59ED-D67C-0802-F755DC502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Änderungen nach Genehmigung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279F04-8514-F795-74B7-7FB36DBB8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Müssen der DTV-Geschäftsstelle (</a:t>
            </a:r>
            <a:r>
              <a:rPr lang="de-DE" dirty="0">
                <a:solidFill>
                  <a:srgbClr val="FF0000"/>
                </a:solidFill>
              </a:rPr>
              <a:t>LTV bitte ins cc</a:t>
            </a:r>
            <a:r>
              <a:rPr lang="de-DE" dirty="0"/>
              <a:t>) mitgeteilt werden. </a:t>
            </a:r>
          </a:p>
          <a:p>
            <a:r>
              <a:rPr lang="de-DE" dirty="0"/>
              <a:t>Zeitänderungen, die kurz vor dem Turnier angepasst werden, müssen während der Geschäftszeiten der DTV-Geschäftsstelle </a:t>
            </a:r>
            <a:r>
              <a:rPr lang="de-DE" dirty="0">
                <a:hlinkClick r:id="rId2"/>
              </a:rPr>
              <a:t>turnieranmeldungen@tanzsport.de</a:t>
            </a:r>
            <a:r>
              <a:rPr lang="de-DE" dirty="0"/>
              <a:t> oder außerhalb der Geschäftszeiten an Armin Scholz-Belau </a:t>
            </a:r>
            <a:r>
              <a:rPr lang="de-DE" dirty="0">
                <a:hlinkClick r:id="rId3"/>
              </a:rPr>
              <a:t>esv-support@tanzsport.de</a:t>
            </a:r>
            <a:r>
              <a:rPr lang="de-DE" dirty="0"/>
              <a:t> mitgeteilt werden. An einer Möglichkeit zur Änderung in der ESV wird gearbeitet.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3821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6ADA8F-F622-7167-6144-875EEDB57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Vorgehen ab 01.08.24: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1613DB-C425-D806-2EC2-395126E39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e-DE" sz="3200" dirty="0"/>
              <a:t>1. Turnierwunsch in ESV eingeben </a:t>
            </a:r>
          </a:p>
          <a:p>
            <a:pPr marL="0" indent="0">
              <a:buNone/>
            </a:pPr>
            <a:r>
              <a:rPr lang="de-DE" sz="3200" dirty="0"/>
              <a:t>	(Turnierplan TBW für 2026 wird voraussichtlich wieder Ende Mai 2025 	als Eingabetermin haben)</a:t>
            </a:r>
          </a:p>
          <a:p>
            <a:pPr marL="0" indent="0">
              <a:buNone/>
            </a:pPr>
            <a:r>
              <a:rPr lang="de-DE" sz="3200" dirty="0"/>
              <a:t>	</a:t>
            </a:r>
            <a:r>
              <a:rPr lang="de-DE" sz="3200" strike="sngStrike" dirty="0">
                <a:solidFill>
                  <a:srgbClr val="FF0000"/>
                </a:solidFill>
              </a:rPr>
              <a:t>wichtig: jeder Tag ein Termin</a:t>
            </a:r>
            <a:r>
              <a:rPr lang="de-DE" sz="3200" dirty="0">
                <a:solidFill>
                  <a:srgbClr val="FF0000"/>
                </a:solidFill>
              </a:rPr>
              <a:t> Leider ist das so in ESV nicht sinnvoll, daher ein </a:t>
            </a:r>
            <a:br>
              <a:rPr lang="de-DE" sz="3200" dirty="0">
                <a:solidFill>
                  <a:srgbClr val="FF0000"/>
                </a:solidFill>
              </a:rPr>
            </a:br>
            <a:r>
              <a:rPr lang="de-DE" sz="3200" dirty="0">
                <a:solidFill>
                  <a:srgbClr val="FF0000"/>
                </a:solidFill>
              </a:rPr>
              <a:t>	Turnierwochenende  = ein Termin.</a:t>
            </a:r>
          </a:p>
          <a:p>
            <a:pPr marL="0" indent="0">
              <a:buNone/>
            </a:pPr>
            <a:r>
              <a:rPr lang="de-DE" sz="3200" dirty="0">
                <a:solidFill>
                  <a:srgbClr val="FF0000"/>
                </a:solidFill>
              </a:rPr>
              <a:t>	Wir lassen uns etwas einfallen, um die Termine für den TBW bzw. ZWE besser </a:t>
            </a:r>
            <a:br>
              <a:rPr lang="de-DE" sz="3200" dirty="0">
                <a:solidFill>
                  <a:srgbClr val="FF0000"/>
                </a:solidFill>
              </a:rPr>
            </a:br>
            <a:r>
              <a:rPr lang="de-DE" sz="3200" dirty="0">
                <a:solidFill>
                  <a:srgbClr val="FF0000"/>
                </a:solidFill>
              </a:rPr>
              <a:t> 	aufzuteilen.</a:t>
            </a:r>
          </a:p>
          <a:p>
            <a:pPr marL="0" indent="0">
              <a:buNone/>
            </a:pPr>
            <a:r>
              <a:rPr lang="de-DE" sz="3200" dirty="0"/>
              <a:t>2. Genehmigung/Änderungsanfrage durch TBW/NTV</a:t>
            </a:r>
          </a:p>
          <a:p>
            <a:pPr marL="0" indent="0">
              <a:buNone/>
            </a:pPr>
            <a:r>
              <a:rPr lang="de-DE" sz="3200" dirty="0"/>
              <a:t>3. Genehmigung/Änderungsanfrage durch DTV </a:t>
            </a:r>
          </a:p>
          <a:p>
            <a:pPr marL="0" indent="0">
              <a:buNone/>
            </a:pPr>
            <a:r>
              <a:rPr lang="de-DE" sz="3200" dirty="0"/>
              <a:t>	</a:t>
            </a:r>
            <a:r>
              <a:rPr lang="de-DE" sz="3200" dirty="0">
                <a:solidFill>
                  <a:srgbClr val="FF0000"/>
                </a:solidFill>
              </a:rPr>
              <a:t>(keine PDF mehr nötig!)</a:t>
            </a:r>
          </a:p>
          <a:p>
            <a:pPr marL="0" indent="0">
              <a:buNone/>
            </a:pPr>
            <a:r>
              <a:rPr lang="de-DE" sz="3200" dirty="0"/>
              <a:t>4. Übertragung der Daten in Phoenix</a:t>
            </a:r>
          </a:p>
          <a:p>
            <a:pPr marL="0" indent="0">
              <a:buNone/>
            </a:pPr>
            <a:r>
              <a:rPr lang="de-DE" sz="3200" dirty="0"/>
              <a:t>5. Einteilung der WR durch ZWE</a:t>
            </a:r>
          </a:p>
        </p:txBody>
      </p:sp>
    </p:spTree>
    <p:extLst>
      <p:ext uri="{BB962C8B-B14F-4D97-AF65-F5344CB8AC3E}">
        <p14:creationId xmlns:p14="http://schemas.microsoft.com/office/powerpoint/2010/main" val="3087565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32B7D829-C5A6-93EE-0991-D6981CC82A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231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BA1EB0-F171-FC86-E003-D3ED629A8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Work in Progress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AD0262-683D-3504-EF15-B21B91051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Bitte schauen Sie in Zukunft nach, ob Ihre Veranstaltung richtig in Phoenix übernommen wurde.</a:t>
            </a:r>
          </a:p>
        </p:txBody>
      </p:sp>
    </p:spTree>
    <p:extLst>
      <p:ext uri="{BB962C8B-B14F-4D97-AF65-F5344CB8AC3E}">
        <p14:creationId xmlns:p14="http://schemas.microsoft.com/office/powerpoint/2010/main" val="1153838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2D5C53B-CF20-03F2-CB43-0C6024E7A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Vorgehen bisher: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B3AAD4D-5996-D81C-A7B2-5AC612CE7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200" dirty="0"/>
              <a:t>1. Turniereingabe in Phoenix</a:t>
            </a:r>
          </a:p>
          <a:p>
            <a:pPr marL="0" indent="0">
              <a:buNone/>
            </a:pPr>
            <a:r>
              <a:rPr lang="de-DE" sz="3200" dirty="0"/>
              <a:t>2. Koordination der Turnierwünsche durch GST</a:t>
            </a:r>
          </a:p>
          <a:p>
            <a:pPr marL="0" indent="0">
              <a:buNone/>
            </a:pPr>
            <a:r>
              <a:rPr lang="de-DE" sz="3200" dirty="0"/>
              <a:t>3. Genehmigung durch GST</a:t>
            </a:r>
          </a:p>
          <a:p>
            <a:pPr marL="0" indent="0">
              <a:buNone/>
            </a:pPr>
            <a:r>
              <a:rPr lang="de-DE" sz="3200" dirty="0"/>
              <a:t>4. Turnieranmeldung an DTV</a:t>
            </a:r>
          </a:p>
          <a:p>
            <a:pPr marL="0" indent="0">
              <a:buNone/>
            </a:pPr>
            <a:r>
              <a:rPr lang="de-DE" sz="3200" dirty="0"/>
              <a:t>5. Genehmigung durch DTV</a:t>
            </a:r>
          </a:p>
          <a:p>
            <a:pPr marL="0" indent="0">
              <a:buNone/>
            </a:pPr>
            <a:r>
              <a:rPr lang="de-DE" sz="3200" dirty="0"/>
              <a:t>6. Einteilung WR durch ZWE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0137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6ADA8F-F622-7167-6144-875EEDB57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Vorgehen ab 01.08.24: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1613DB-C425-D806-2EC2-395126E39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e-DE" sz="3200" dirty="0"/>
              <a:t>1. Turnierwunsch in ESV eingeben </a:t>
            </a:r>
          </a:p>
          <a:p>
            <a:pPr marL="0" indent="0">
              <a:buNone/>
            </a:pPr>
            <a:r>
              <a:rPr lang="de-DE" sz="3200" dirty="0"/>
              <a:t>	(Turnierplan TBW für 2026 wird voraussichtlich wieder Ende Mai 2025 	als Eingabetermin haben)</a:t>
            </a:r>
          </a:p>
          <a:p>
            <a:pPr marL="0" indent="0">
              <a:buNone/>
            </a:pPr>
            <a:r>
              <a:rPr lang="de-DE" sz="3200" dirty="0"/>
              <a:t>	</a:t>
            </a:r>
            <a:r>
              <a:rPr lang="de-DE" sz="3200" strike="sngStrike" dirty="0">
                <a:solidFill>
                  <a:srgbClr val="FF0000"/>
                </a:solidFill>
              </a:rPr>
              <a:t>wichtig: jeder Tag ein Termin</a:t>
            </a:r>
            <a:r>
              <a:rPr lang="de-DE" sz="3200" dirty="0">
                <a:solidFill>
                  <a:srgbClr val="FF0000"/>
                </a:solidFill>
              </a:rPr>
              <a:t> Leider ist das so in ESV nicht sinnvoll, daher ein </a:t>
            </a:r>
            <a:br>
              <a:rPr lang="de-DE" sz="3200" dirty="0">
                <a:solidFill>
                  <a:srgbClr val="FF0000"/>
                </a:solidFill>
              </a:rPr>
            </a:br>
            <a:r>
              <a:rPr lang="de-DE" sz="3200" dirty="0">
                <a:solidFill>
                  <a:srgbClr val="FF0000"/>
                </a:solidFill>
              </a:rPr>
              <a:t>	Turnierwochenende  = ein Termin.</a:t>
            </a:r>
          </a:p>
          <a:p>
            <a:pPr marL="0" indent="0">
              <a:buNone/>
            </a:pPr>
            <a:r>
              <a:rPr lang="de-DE" sz="3200" dirty="0">
                <a:solidFill>
                  <a:srgbClr val="FF0000"/>
                </a:solidFill>
              </a:rPr>
              <a:t>	Wir lassen uns etwas einfallen, um die Termine für den TBW bzw. ZWE besser </a:t>
            </a:r>
            <a:br>
              <a:rPr lang="de-DE" sz="3200" dirty="0">
                <a:solidFill>
                  <a:srgbClr val="FF0000"/>
                </a:solidFill>
              </a:rPr>
            </a:br>
            <a:r>
              <a:rPr lang="de-DE" sz="3200" dirty="0">
                <a:solidFill>
                  <a:srgbClr val="FF0000"/>
                </a:solidFill>
              </a:rPr>
              <a:t> 	aufzuteilen.</a:t>
            </a:r>
          </a:p>
          <a:p>
            <a:pPr marL="0" indent="0">
              <a:buNone/>
            </a:pPr>
            <a:r>
              <a:rPr lang="de-DE" sz="3200" dirty="0"/>
              <a:t>2. Genehmigung/Änderungsanfrage durch TBW/NTV</a:t>
            </a:r>
          </a:p>
          <a:p>
            <a:pPr marL="0" indent="0">
              <a:buNone/>
            </a:pPr>
            <a:r>
              <a:rPr lang="de-DE" sz="3200" dirty="0"/>
              <a:t>3. Genehmigung/Änderungsanfrage durch DTV </a:t>
            </a:r>
          </a:p>
          <a:p>
            <a:pPr marL="0" indent="0">
              <a:buNone/>
            </a:pPr>
            <a:r>
              <a:rPr lang="de-DE" sz="3200" dirty="0"/>
              <a:t>	</a:t>
            </a:r>
            <a:r>
              <a:rPr lang="de-DE" sz="3200" dirty="0">
                <a:solidFill>
                  <a:srgbClr val="FF0000"/>
                </a:solidFill>
              </a:rPr>
              <a:t>(keine PDF mehr nötig!)</a:t>
            </a:r>
          </a:p>
          <a:p>
            <a:pPr marL="0" indent="0">
              <a:buNone/>
            </a:pPr>
            <a:r>
              <a:rPr lang="de-DE" sz="3200" dirty="0"/>
              <a:t>4. Übertragung der Daten in Phoenix</a:t>
            </a:r>
          </a:p>
          <a:p>
            <a:pPr marL="0" indent="0">
              <a:buNone/>
            </a:pPr>
            <a:r>
              <a:rPr lang="de-DE" sz="3200" dirty="0"/>
              <a:t>5. Einteilung der WR durch ZWE</a:t>
            </a:r>
          </a:p>
        </p:txBody>
      </p:sp>
    </p:spTree>
    <p:extLst>
      <p:ext uri="{BB962C8B-B14F-4D97-AF65-F5344CB8AC3E}">
        <p14:creationId xmlns:p14="http://schemas.microsoft.com/office/powerpoint/2010/main" val="3832791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Screenshot, Website, Webseite enthält.&#10;&#10;Automatisch generierte Beschreibung">
            <a:extLst>
              <a:ext uri="{FF2B5EF4-FFF2-40B4-BE49-F238E27FC236}">
                <a16:creationId xmlns:a16="http://schemas.microsoft.com/office/drawing/2014/main" id="{F5C7F177-FDE0-5F4E-AAB9-B4BF77E211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72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E230C0-C3D8-1E1E-FC2E-7E0350C95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Fremde Vereine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9760FF-8CD0-4E81-FFBB-EE426D532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Anlage durch LTV mit entsprechender Bemerkung (Vereinsname, Rechnungsanschrift etc.)</a:t>
            </a:r>
          </a:p>
          <a:p>
            <a:r>
              <a:rPr lang="de-DE" dirty="0"/>
              <a:t>Die Einsicht durch andere LTVs ist im Moment nicht möglich. 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7102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Webseite, Website, Software enthält.&#10;&#10;Automatisch generierte Beschreibung">
            <a:extLst>
              <a:ext uri="{FF2B5EF4-FFF2-40B4-BE49-F238E27FC236}">
                <a16:creationId xmlns:a16="http://schemas.microsoft.com/office/drawing/2014/main" id="{0E3C0155-211F-5553-55F2-5497A349B6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4B33EAA-E51C-713D-0DEA-216090C26A46}"/>
              </a:ext>
            </a:extLst>
          </p:cNvPr>
          <p:cNvSpPr/>
          <p:nvPr/>
        </p:nvSpPr>
        <p:spPr>
          <a:xfrm>
            <a:off x="1300163" y="4800600"/>
            <a:ext cx="3743325" cy="20574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D4E8A4B-DB52-765D-6A40-16E8C8E06158}"/>
              </a:ext>
            </a:extLst>
          </p:cNvPr>
          <p:cNvSpPr/>
          <p:nvPr/>
        </p:nvSpPr>
        <p:spPr>
          <a:xfrm>
            <a:off x="5436296" y="6225436"/>
            <a:ext cx="2906038" cy="63256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CE11C415-D613-66D8-DA56-A0E868B9286D}"/>
              </a:ext>
            </a:extLst>
          </p:cNvPr>
          <p:cNvSpPr/>
          <p:nvPr/>
        </p:nvSpPr>
        <p:spPr>
          <a:xfrm>
            <a:off x="3444659" y="764088"/>
            <a:ext cx="1315232" cy="4759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42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523</Words>
  <Application>Microsoft Macintosh PowerPoint</Application>
  <PresentationFormat>Breitbild</PresentationFormat>
  <Paragraphs>54</Paragraphs>
  <Slides>40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5" baseType="lpstr">
      <vt:lpstr>Aptos</vt:lpstr>
      <vt:lpstr>Aptos Display</vt:lpstr>
      <vt:lpstr>Arial</vt:lpstr>
      <vt:lpstr>Calibri</vt:lpstr>
      <vt:lpstr>Office</vt:lpstr>
      <vt:lpstr>Prozess Turnieranmeldung ab 01.08.2024</vt:lpstr>
      <vt:lpstr>PowerPoint-Präsentation</vt:lpstr>
      <vt:lpstr>PowerPoint-Präsentation</vt:lpstr>
      <vt:lpstr>PowerPoint-Präsentation</vt:lpstr>
      <vt:lpstr>Vorgehen bisher:</vt:lpstr>
      <vt:lpstr>Vorgehen ab 01.08.24:</vt:lpstr>
      <vt:lpstr>PowerPoint-Präsentation</vt:lpstr>
      <vt:lpstr>Fremde Vereine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Bemerkungen</vt:lpstr>
      <vt:lpstr>PowerPoint-Präsentation</vt:lpstr>
      <vt:lpstr>PowerPoint-Präsentation</vt:lpstr>
      <vt:lpstr>PowerPoint-Präsentation</vt:lpstr>
      <vt:lpstr>Eingabe einzelne Turniere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Wichtig:</vt:lpstr>
      <vt:lpstr>PowerPoint-Präsentation</vt:lpstr>
      <vt:lpstr>Änderungen nach Genehmigung</vt:lpstr>
      <vt:lpstr>Vorgehen ab 01.08.24:</vt:lpstr>
      <vt:lpstr>Work in Progress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Ilka Scheible</dc:creator>
  <cp:lastModifiedBy>Ilka Scheible</cp:lastModifiedBy>
  <cp:revision>23</cp:revision>
  <dcterms:created xsi:type="dcterms:W3CDTF">2024-07-16T13:03:37Z</dcterms:created>
  <dcterms:modified xsi:type="dcterms:W3CDTF">2024-08-01T13:20:52Z</dcterms:modified>
</cp:coreProperties>
</file>